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</p:sldMasterIdLst>
  <p:notesMasterIdLst>
    <p:notesMasterId r:id="rId24"/>
  </p:notesMasterIdLst>
  <p:handoutMasterIdLst>
    <p:handoutMasterId r:id="rId25"/>
  </p:handoutMasterIdLst>
  <p:sldIdLst>
    <p:sldId id="256" r:id="rId14"/>
    <p:sldId id="269" r:id="rId15"/>
    <p:sldId id="270" r:id="rId16"/>
    <p:sldId id="271" r:id="rId17"/>
    <p:sldId id="276" r:id="rId18"/>
    <p:sldId id="273" r:id="rId19"/>
    <p:sldId id="274" r:id="rId20"/>
    <p:sldId id="275" r:id="rId21"/>
    <p:sldId id="278" r:id="rId22"/>
    <p:sldId id="277" r:id="rId23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84"/>
    <a:srgbClr val="003772"/>
    <a:srgbClr val="62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0" autoAdjust="0"/>
    <p:restoredTop sz="94650" autoAdjust="0"/>
  </p:normalViewPr>
  <p:slideViewPr>
    <p:cSldViewPr>
      <p:cViewPr>
        <p:scale>
          <a:sx n="100" d="100"/>
          <a:sy n="100" d="100"/>
        </p:scale>
        <p:origin x="-2238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7184" name="Picture 16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0250" name="Picture 10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347140" name="Picture 4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3323" name="Picture 11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7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8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9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0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2.em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5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6.png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2.emf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5128" name="Picture 8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3897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921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45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9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199" name="Picture 7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346119" name="Picture 7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11277" name="Picture 13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Uof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802" name="Picture 10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5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9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873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2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2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7.xml"/><Relationship Id="rId6" Type="http://schemas.openxmlformats.org/officeDocument/2006/relationships/image" Target="../media/image26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hyperlink" Target="http://www.google.co.uk/url?sa=i&amp;source=images&amp;cd=&amp;cad=rja&amp;uact=8&amp;docid=B43s-jGJY-i4FM&amp;tbnid=xx9gFTD_oCI21M&amp;ved=0CAgQjRw&amp;url=http://4vector.com/free-vector/free-vector-vector-clip-art-united-kingdom-map-clip-art-106574&amp;ei=fJKNU_fHLoe1PM6NgMAB&amp;psig=AFQjCNHoZTpX_qsk3sseU9TyCGyiuKpUqg&amp;ust=1401873404859865" TargetMode="External"/><Relationship Id="rId1" Type="http://schemas.openxmlformats.org/officeDocument/2006/relationships/slideLayout" Target="../slideLayouts/slideLayout136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21.jpe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3.wdp"/><Relationship Id="rId7" Type="http://schemas.openxmlformats.org/officeDocument/2006/relationships/image" Target="../media/image31.jpeg"/><Relationship Id="rId12" Type="http://schemas.openxmlformats.org/officeDocument/2006/relationships/image" Target="../media/image2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7.xml"/><Relationship Id="rId6" Type="http://schemas.openxmlformats.org/officeDocument/2006/relationships/hyperlink" Target="http://www.google.co.uk/url?sa=i&amp;rct=j&amp;q=&amp;esrc=s&amp;frm=1&amp;source=images&amp;cd=&amp;cad=rja&amp;uact=8&amp;docid=PY_EsOtGBfsWgM&amp;tbnid=eH0227k8KHje4M:&amp;ved=0CAUQjRw&amp;url=http://commons.wikimedia.org/wiki/File:Benghazi_University.jpg&amp;ei=s5qNU8icHIbbPOmygeAH&amp;bvm=bv.68191837,d.ZGU&amp;psig=AFQjCNEe0EFn-cglGh7vQtXy57NSoRnyww&amp;ust=1401875483379588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30.jpeg"/><Relationship Id="rId10" Type="http://schemas.openxmlformats.org/officeDocument/2006/relationships/hyperlink" Target="https://www.google.co.uk/url?sa=i&amp;rct=j&amp;q=&amp;esrc=s&amp;frm=1&amp;source=images&amp;cd=&amp;cad=rja&amp;uact=8&amp;docid=htlgfM1-fT1X5M&amp;tbnid=FiZ03OTglMAT2M:&amp;ved=0CAUQjRw&amp;url=https://www.hud.ac.uk/news/2014/march/universitywelcomesgrowinglinkwithbenghaziuniversity.php&amp;ei=H56NU7ucKKGw0QXZrIDABw&amp;bvm=bv.68191837,d.ZGU&amp;psig=AFQjCNEZMwKdI7yLPUqy_c5IdUxW-HVXQw&amp;ust=1401876375251902" TargetMode="External"/><Relationship Id="rId4" Type="http://schemas.openxmlformats.org/officeDocument/2006/relationships/hyperlink" Target="http://www.google.co.uk/url?sa=i&amp;rct=j&amp;q=&amp;esrc=s&amp;frm=1&amp;source=images&amp;cd=&amp;cad=rja&amp;uact=8&amp;docid=__Ivrh54Ce3GyM&amp;tbnid=FxQDgu2ZSzyzMM:&amp;ved=0CAUQjRw&amp;url=http://www.intelligentnutrition.eu/laboratory-tests/&amp;ei=YpqNU9OSI8HFPLX5gYAN&amp;bvm=bv.68191837,d.ZGU&amp;psig=AFQjCNHcmjJ6mBzkPUzPZ6q1VuWKoNtfMg&amp;ust=1401875410708644" TargetMode="External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source=images&amp;cd=&amp;cad=rja&amp;uact=8&amp;docid=B43s-jGJY-i4FM&amp;tbnid=xx9gFTD_oCI21M&amp;ved=0CAgQjRw&amp;url=http://4vector.com/free-vector/free-vector-vector-clip-art-united-kingdom-map-clip-art-106574&amp;ei=fJKNU_fHLoe1PM6NgMAB&amp;psig=AFQjCNHoZTpX_qsk3sseU9TyCGyiuKpUqg&amp;ust=1401873404859865" TargetMode="External"/><Relationship Id="rId13" Type="http://schemas.openxmlformats.org/officeDocument/2006/relationships/image" Target="../media/image32.png"/><Relationship Id="rId18" Type="http://schemas.openxmlformats.org/officeDocument/2006/relationships/image" Target="../media/image21.jpeg"/><Relationship Id="rId3" Type="http://schemas.microsoft.com/office/2007/relationships/hdphoto" Target="../media/hdphoto3.wdp"/><Relationship Id="rId7" Type="http://schemas.openxmlformats.org/officeDocument/2006/relationships/image" Target="../media/image31.jpeg"/><Relationship Id="rId12" Type="http://schemas.openxmlformats.org/officeDocument/2006/relationships/image" Target="../media/image25.png"/><Relationship Id="rId17" Type="http://schemas.openxmlformats.org/officeDocument/2006/relationships/image" Target="../media/image26.png"/><Relationship Id="rId2" Type="http://schemas.openxmlformats.org/officeDocument/2006/relationships/image" Target="../media/image29.pn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137.xml"/><Relationship Id="rId6" Type="http://schemas.openxmlformats.org/officeDocument/2006/relationships/hyperlink" Target="http://www.google.co.uk/url?sa=i&amp;rct=j&amp;q=&amp;esrc=s&amp;frm=1&amp;source=images&amp;cd=&amp;cad=rja&amp;uact=8&amp;docid=PY_EsOtGBfsWgM&amp;tbnid=eH0227k8KHje4M:&amp;ved=0CAUQjRw&amp;url=http://commons.wikimedia.org/wiki/File:Benghazi_University.jpg&amp;ei=s5qNU8icHIbbPOmygeAH&amp;bvm=bv.68191837,d.ZGU&amp;psig=AFQjCNEe0EFn-cglGh7vQtXy57NSoRnyww&amp;ust=1401875483379588" TargetMode="External"/><Relationship Id="rId11" Type="http://schemas.microsoft.com/office/2007/relationships/hdphoto" Target="../media/hdphoto1.wdp"/><Relationship Id="rId5" Type="http://schemas.openxmlformats.org/officeDocument/2006/relationships/image" Target="../media/image30.jpeg"/><Relationship Id="rId15" Type="http://schemas.openxmlformats.org/officeDocument/2006/relationships/hyperlink" Target="http://www.google.co.uk/url?sa=i&amp;rct=j&amp;q=&amp;esrc=s&amp;frm=1&amp;source=images&amp;cd=&amp;cad=rja&amp;uact=8&amp;docid=EIWH1EHDuhZthM&amp;tbnid=GwXI8suNvkynNM:&amp;ved=0CAUQjRw&amp;url=http://www.2cuk.co.uk/uk-flag/&amp;ei=R9OOU9PKIqnM0AXqo4GQCQ&amp;bvm=bv.68235269,d.ZWU&amp;psig=AFQjCNHu8cQApztrGJW9HgBHA4cAtws3yg&amp;ust=1401955524747935" TargetMode="External"/><Relationship Id="rId10" Type="http://schemas.openxmlformats.org/officeDocument/2006/relationships/image" Target="../media/image33.png"/><Relationship Id="rId4" Type="http://schemas.openxmlformats.org/officeDocument/2006/relationships/hyperlink" Target="http://www.google.co.uk/url?sa=i&amp;rct=j&amp;q=&amp;esrc=s&amp;frm=1&amp;source=images&amp;cd=&amp;cad=rja&amp;uact=8&amp;docid=__Ivrh54Ce3GyM&amp;tbnid=FxQDgu2ZSzyzMM:&amp;ved=0CAUQjRw&amp;url=http://www.intelligentnutrition.eu/laboratory-tests/&amp;ei=YpqNU9OSI8HFPLX5gYAN&amp;bvm=bv.68191837,d.ZGU&amp;psig=AFQjCNHcmjJ6mBzkPUzPZ6q1VuWKoNtfMg&amp;ust=1401875410708644" TargetMode="External"/><Relationship Id="rId9" Type="http://schemas.openxmlformats.org/officeDocument/2006/relationships/image" Target="../media/image23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source=images&amp;cd=&amp;cad=rja&amp;uact=8&amp;docid=B43s-jGJY-i4FM&amp;tbnid=xx9gFTD_oCI21M&amp;ved=0CAgQjRw&amp;url=http://4vector.com/free-vector/free-vector-vector-clip-art-united-kingdom-map-clip-art-106574&amp;ei=fJKNU_fHLoe1PM6NgMAB&amp;psig=AFQjCNHoZTpX_qsk3sseU9TyCGyiuKpUqg&amp;ust=1401873404859865" TargetMode="External"/><Relationship Id="rId13" Type="http://schemas.openxmlformats.org/officeDocument/2006/relationships/image" Target="../media/image32.png"/><Relationship Id="rId18" Type="http://schemas.openxmlformats.org/officeDocument/2006/relationships/image" Target="../media/image21.jpeg"/><Relationship Id="rId3" Type="http://schemas.microsoft.com/office/2007/relationships/hdphoto" Target="../media/hdphoto3.wdp"/><Relationship Id="rId7" Type="http://schemas.openxmlformats.org/officeDocument/2006/relationships/image" Target="../media/image31.jpeg"/><Relationship Id="rId12" Type="http://schemas.openxmlformats.org/officeDocument/2006/relationships/image" Target="../media/image25.png"/><Relationship Id="rId17" Type="http://schemas.openxmlformats.org/officeDocument/2006/relationships/image" Target="../media/image26.png"/><Relationship Id="rId2" Type="http://schemas.openxmlformats.org/officeDocument/2006/relationships/image" Target="../media/image29.png"/><Relationship Id="rId16" Type="http://schemas.microsoft.com/office/2007/relationships/hdphoto" Target="../media/hdphoto5.wdp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137.xml"/><Relationship Id="rId6" Type="http://schemas.openxmlformats.org/officeDocument/2006/relationships/hyperlink" Target="http://www.google.co.uk/url?sa=i&amp;rct=j&amp;q=&amp;esrc=s&amp;frm=1&amp;source=images&amp;cd=&amp;cad=rja&amp;uact=8&amp;docid=PY_EsOtGBfsWgM&amp;tbnid=eH0227k8KHje4M:&amp;ved=0CAUQjRw&amp;url=http://commons.wikimedia.org/wiki/File:Benghazi_University.jpg&amp;ei=s5qNU8icHIbbPOmygeAH&amp;bvm=bv.68191837,d.ZGU&amp;psig=AFQjCNEe0EFn-cglGh7vQtXy57NSoRnyww&amp;ust=1401875483379588" TargetMode="External"/><Relationship Id="rId11" Type="http://schemas.microsoft.com/office/2007/relationships/hdphoto" Target="../media/hdphoto1.wdp"/><Relationship Id="rId5" Type="http://schemas.openxmlformats.org/officeDocument/2006/relationships/image" Target="../media/image30.jpeg"/><Relationship Id="rId15" Type="http://schemas.openxmlformats.org/officeDocument/2006/relationships/image" Target="../media/image36.png"/><Relationship Id="rId10" Type="http://schemas.openxmlformats.org/officeDocument/2006/relationships/image" Target="../media/image35.png"/><Relationship Id="rId19" Type="http://schemas.openxmlformats.org/officeDocument/2006/relationships/hyperlink" Target="http://www.google.co.uk/url?sa=i&amp;rct=j&amp;q=&amp;esrc=s&amp;frm=1&amp;source=images&amp;cd=&amp;cad=rja&amp;uact=8&amp;docid=EIWH1EHDuhZthM&amp;tbnid=GwXI8suNvkynNM:&amp;ved=0CAUQjRw&amp;url=http://www.2cuk.co.uk/uk-flag/&amp;ei=R9OOU9PKIqnM0AXqo4GQCQ&amp;bvm=bv.68235269,d.ZWU&amp;psig=AFQjCNHu8cQApztrGJW9HgBHA4cAtws3yg&amp;ust=1401955524747935" TargetMode="External"/><Relationship Id="rId4" Type="http://schemas.openxmlformats.org/officeDocument/2006/relationships/hyperlink" Target="http://www.google.co.uk/url?sa=i&amp;rct=j&amp;q=&amp;esrc=s&amp;frm=1&amp;source=images&amp;cd=&amp;cad=rja&amp;uact=8&amp;docid=__Ivrh54Ce3GyM&amp;tbnid=FxQDgu2ZSzyzMM:&amp;ved=0CAUQjRw&amp;url=http://www.intelligentnutrition.eu/laboratory-tests/&amp;ei=YpqNU9OSI8HFPLX5gYAN&amp;bvm=bv.68191837,d.ZGU&amp;psig=AFQjCNHcmjJ6mBzkPUzPZ6q1VuWKoNtfMg&amp;ust=1401875410708644" TargetMode="External"/><Relationship Id="rId9" Type="http://schemas.openxmlformats.org/officeDocument/2006/relationships/image" Target="../media/image23.png"/><Relationship Id="rId1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source=images&amp;cd=&amp;cad=rja&amp;uact=8&amp;docid=B43s-jGJY-i4FM&amp;tbnid=xx9gFTD_oCI21M&amp;ved=0CAgQjRw&amp;url=http://4vector.com/free-vector/free-vector-vector-clip-art-united-kingdom-map-clip-art-106574&amp;ei=fJKNU_fHLoe1PM6NgMAB&amp;psig=AFQjCNHoZTpX_qsk3sseU9TyCGyiuKpUqg&amp;ust=1401873404859865" TargetMode="External"/><Relationship Id="rId13" Type="http://schemas.openxmlformats.org/officeDocument/2006/relationships/image" Target="../media/image32.png"/><Relationship Id="rId18" Type="http://schemas.openxmlformats.org/officeDocument/2006/relationships/image" Target="../media/image34.jpeg"/><Relationship Id="rId3" Type="http://schemas.microsoft.com/office/2007/relationships/hdphoto" Target="../media/hdphoto3.wdp"/><Relationship Id="rId7" Type="http://schemas.openxmlformats.org/officeDocument/2006/relationships/image" Target="../media/image31.jpeg"/><Relationship Id="rId12" Type="http://schemas.openxmlformats.org/officeDocument/2006/relationships/image" Target="../media/image25.png"/><Relationship Id="rId17" Type="http://schemas.openxmlformats.org/officeDocument/2006/relationships/hyperlink" Target="http://www.google.co.uk/url?sa=i&amp;rct=j&amp;q=&amp;esrc=s&amp;frm=1&amp;source=images&amp;cd=&amp;cad=rja&amp;uact=8&amp;docid=EIWH1EHDuhZthM&amp;tbnid=GwXI8suNvkynNM:&amp;ved=0CAUQjRw&amp;url=http://www.2cuk.co.uk/uk-flag/&amp;ei=R9OOU9PKIqnM0AXqo4GQCQ&amp;bvm=bv.68235269,d.ZWU&amp;psig=AFQjCNHu8cQApztrGJW9HgBHA4cAtws3yg&amp;ust=1401955524747935" TargetMode="External"/><Relationship Id="rId2" Type="http://schemas.openxmlformats.org/officeDocument/2006/relationships/image" Target="../media/image29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37.xml"/><Relationship Id="rId6" Type="http://schemas.openxmlformats.org/officeDocument/2006/relationships/hyperlink" Target="http://www.google.co.uk/url?sa=i&amp;rct=j&amp;q=&amp;esrc=s&amp;frm=1&amp;source=images&amp;cd=&amp;cad=rja&amp;uact=8&amp;docid=PY_EsOtGBfsWgM&amp;tbnid=eH0227k8KHje4M:&amp;ved=0CAUQjRw&amp;url=http://commons.wikimedia.org/wiki/File:Benghazi_University.jpg&amp;ei=s5qNU8icHIbbPOmygeAH&amp;bvm=bv.68191837,d.ZGU&amp;psig=AFQjCNEe0EFn-cglGh7vQtXy57NSoRnyww&amp;ust=1401875483379588" TargetMode="External"/><Relationship Id="rId11" Type="http://schemas.microsoft.com/office/2007/relationships/hdphoto" Target="../media/hdphoto1.wdp"/><Relationship Id="rId5" Type="http://schemas.openxmlformats.org/officeDocument/2006/relationships/image" Target="../media/image30.jpeg"/><Relationship Id="rId15" Type="http://schemas.openxmlformats.org/officeDocument/2006/relationships/image" Target="../media/image26.png"/><Relationship Id="rId10" Type="http://schemas.openxmlformats.org/officeDocument/2006/relationships/image" Target="../media/image35.png"/><Relationship Id="rId4" Type="http://schemas.openxmlformats.org/officeDocument/2006/relationships/hyperlink" Target="http://www.google.co.uk/url?sa=i&amp;rct=j&amp;q=&amp;esrc=s&amp;frm=1&amp;source=images&amp;cd=&amp;cad=rja&amp;uact=8&amp;docid=__Ivrh54Ce3GyM&amp;tbnid=FxQDgu2ZSzyzMM:&amp;ved=0CAUQjRw&amp;url=http://www.intelligentnutrition.eu/laboratory-tests/&amp;ei=YpqNU9OSI8HFPLX5gYAN&amp;bvm=bv.68191837,d.ZGU&amp;psig=AFQjCNHcmjJ6mBzkPUzPZ6q1VuWKoNtfMg&amp;ust=1401875410708644" TargetMode="External"/><Relationship Id="rId9" Type="http://schemas.openxmlformats.org/officeDocument/2006/relationships/image" Target="../media/image23.png"/><Relationship Id="rId1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-171400"/>
            <a:ext cx="9144000" cy="1752600"/>
          </a:xfrm>
        </p:spPr>
        <p:txBody>
          <a:bodyPr/>
          <a:lstStyle/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r>
              <a:rPr lang="en-GB" sz="2800" dirty="0" smtClean="0">
                <a:solidFill>
                  <a:schemeClr val="bg1"/>
                </a:solidFill>
              </a:rPr>
              <a:t>Achieving Success Through International</a:t>
            </a:r>
          </a:p>
          <a:p>
            <a:pPr algn="l"/>
            <a:r>
              <a:rPr lang="en-GB" sz="2800" dirty="0" smtClean="0">
                <a:solidFill>
                  <a:schemeClr val="bg1"/>
                </a:solidFill>
              </a:rPr>
              <a:t>Partnerships and Collaborations</a:t>
            </a:r>
          </a:p>
          <a:p>
            <a:pPr algn="l"/>
            <a:endParaRPr lang="en-GB" sz="3600" b="1" i="1" dirty="0">
              <a:solidFill>
                <a:schemeClr val="bg1"/>
              </a:solidFill>
              <a:latin typeface="Cambria" pitchFamily="18" charset="0"/>
            </a:endParaRPr>
          </a:p>
          <a:p>
            <a:pPr algn="l"/>
            <a:r>
              <a:rPr lang="en-GB" sz="2800" b="1" i="1" dirty="0" smtClean="0">
                <a:solidFill>
                  <a:schemeClr val="bg1"/>
                </a:solidFill>
                <a:latin typeface="Cambria" pitchFamily="18" charset="0"/>
              </a:rPr>
              <a:t>Prof. David Taylor</a:t>
            </a:r>
          </a:p>
          <a:p>
            <a:pPr algn="l"/>
            <a:r>
              <a:rPr lang="en-GB" sz="2800" b="1" i="1" dirty="0" smtClean="0">
                <a:solidFill>
                  <a:schemeClr val="bg1"/>
                </a:solidFill>
                <a:latin typeface="Cambria" pitchFamily="18" charset="0"/>
              </a:rPr>
              <a:t>Pro Vice-Chancellor (International)</a:t>
            </a:r>
          </a:p>
        </p:txBody>
      </p:sp>
      <p:pic>
        <p:nvPicPr>
          <p:cNvPr id="1026" name="Picture 2" descr="K:\QS\QS 4 Star\Results\QS_Stars_4Star_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929042"/>
            <a:ext cx="1424337" cy="8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  <p:pic>
        <p:nvPicPr>
          <p:cNvPr id="2050" name="Picture 2" descr="C:\Users\vcapdt3\Pictures\Libya\PPT\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"/>
          <a:stretch/>
        </p:blipFill>
        <p:spPr bwMode="auto">
          <a:xfrm>
            <a:off x="251520" y="1844824"/>
            <a:ext cx="2948880" cy="304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capdt3\Pictures\Libya\PPT\Arabicday 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27666"/>
            <a:ext cx="2255912" cy="147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capdt3\Pictures\Libya\PPT\Untitled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5"/>
            <a:ext cx="5489228" cy="23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capdt3\Pictures\Libya\PPT\Untitled-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84" y="4339889"/>
            <a:ext cx="3036824" cy="146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0" y="5805264"/>
            <a:ext cx="3995936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0" y="5877272"/>
            <a:ext cx="2133932" cy="82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K:\QS\QS 4 Star\Results\QS_Stars_4Star_20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91" y="5877272"/>
            <a:ext cx="1424337" cy="8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89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68648"/>
            <a:ext cx="8229600" cy="900112"/>
          </a:xfrm>
        </p:spPr>
        <p:txBody>
          <a:bodyPr/>
          <a:lstStyle/>
          <a:p>
            <a:r>
              <a:rPr lang="en-GB" dirty="0" smtClean="0"/>
              <a:t>Partnerships and Collaborations</a:t>
            </a:r>
            <a:br>
              <a:rPr lang="en-GB" dirty="0" smtClean="0"/>
            </a:br>
            <a:r>
              <a:rPr lang="en-GB" dirty="0"/>
              <a:t>University – Industry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2205038"/>
            <a:ext cx="6048672" cy="3598862"/>
          </a:xfrm>
        </p:spPr>
        <p:txBody>
          <a:bodyPr/>
          <a:lstStyle/>
          <a:p>
            <a:r>
              <a:rPr lang="en-GB" dirty="0" smtClean="0"/>
              <a:t>The role of the modern University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Support the knowledge economy</a:t>
            </a:r>
          </a:p>
          <a:p>
            <a:pPr lvl="1"/>
            <a:r>
              <a:rPr lang="en-GB" dirty="0" smtClean="0"/>
              <a:t>Wealth creation and growth in GDP</a:t>
            </a:r>
          </a:p>
          <a:p>
            <a:pPr lvl="1"/>
            <a:r>
              <a:rPr lang="en-GB" dirty="0" smtClean="0"/>
              <a:t>Supply of creative and entrepreneurial graduates</a:t>
            </a:r>
          </a:p>
          <a:p>
            <a:pPr lvl="1"/>
            <a:r>
              <a:rPr lang="en-GB" dirty="0" smtClean="0"/>
              <a:t>Working closely with industry</a:t>
            </a:r>
            <a:endParaRPr lang="en-GB" dirty="0"/>
          </a:p>
        </p:txBody>
      </p:sp>
      <p:pic>
        <p:nvPicPr>
          <p:cNvPr id="4" name="Picture 6" descr="http://4vector.com/i/free-vector-united-kingdom-map-clip-art_106574_United_Kingdom_Map_clip_art_hight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92078"/>
            <a:ext cx="23042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26250" r="46563" b="19167"/>
          <a:stretch/>
        </p:blipFill>
        <p:spPr bwMode="auto">
          <a:xfrm>
            <a:off x="7884368" y="2492896"/>
            <a:ext cx="1017343" cy="169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11000" r="62794"/>
          <a:stretch/>
        </p:blipFill>
        <p:spPr bwMode="auto">
          <a:xfrm>
            <a:off x="6523498" y="3954946"/>
            <a:ext cx="107283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0" y="5805264"/>
            <a:ext cx="3995936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0" y="5877272"/>
            <a:ext cx="2133932" cy="82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K:\QS\QS 4 Star\Results\QS_Stars_4Star_20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91" y="5877272"/>
            <a:ext cx="1424337" cy="8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4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do this?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5554960" cy="3951288"/>
          </a:xfrm>
        </p:spPr>
        <p:txBody>
          <a:bodyPr/>
          <a:lstStyle/>
          <a:p>
            <a:r>
              <a:rPr lang="en-GB" dirty="0" smtClean="0"/>
              <a:t>Student sponsorship</a:t>
            </a:r>
          </a:p>
          <a:p>
            <a:endParaRPr lang="en-GB" dirty="0"/>
          </a:p>
          <a:p>
            <a:r>
              <a:rPr lang="en-GB" dirty="0" smtClean="0"/>
              <a:t>Student work placement and internship programmes</a:t>
            </a:r>
          </a:p>
          <a:p>
            <a:endParaRPr lang="en-GB" dirty="0"/>
          </a:p>
          <a:p>
            <a:r>
              <a:rPr lang="en-GB" dirty="0" smtClean="0"/>
              <a:t>Collaborative research</a:t>
            </a:r>
          </a:p>
          <a:p>
            <a:endParaRPr lang="en-GB" dirty="0"/>
          </a:p>
          <a:p>
            <a:r>
              <a:rPr lang="en-GB" b="1" i="1" dirty="0" smtClean="0"/>
              <a:t>Industry on campus</a:t>
            </a:r>
            <a:endParaRPr lang="en-GB" b="1" i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0" y="5805264"/>
            <a:ext cx="3995936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0" y="5877272"/>
            <a:ext cx="2133932" cy="82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K:\QS\QS 4 Star\Results\QS_Stars_4Star_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91" y="5877272"/>
            <a:ext cx="1424337" cy="8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aty Gan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33016"/>
            <a:ext cx="333375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47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3M</a:t>
            </a:r>
            <a:r>
              <a:rPr lang="en-GB" dirty="0" smtClean="0"/>
              <a:t> Buckley Innovation Centre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5554960" cy="3951288"/>
          </a:xfrm>
        </p:spPr>
        <p:txBody>
          <a:bodyPr/>
          <a:lstStyle/>
          <a:p>
            <a:r>
              <a:rPr lang="en-GB" b="1" i="1" dirty="0" smtClean="0"/>
              <a:t>Industry on campus</a:t>
            </a:r>
          </a:p>
          <a:p>
            <a:endParaRPr lang="en-GB" dirty="0"/>
          </a:p>
          <a:p>
            <a:pPr lvl="1"/>
            <a:r>
              <a:rPr lang="en-GB" dirty="0" smtClean="0"/>
              <a:t>Home to almost 70 companies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smtClean="0"/>
              <a:t>Student projects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smtClean="0"/>
              <a:t>Student start-up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smtClean="0"/>
              <a:t>Research collaborations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smtClean="0"/>
              <a:t>Spin-out and Spin-in companies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098" name="Picture 2" descr="C:\Users\vcapdt3\Pictures\3MBIC\3M Cent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916832"/>
            <a:ext cx="2448272" cy="366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5805264"/>
            <a:ext cx="3995936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0" y="5877272"/>
            <a:ext cx="2133932" cy="82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K:\QS\QS 4 Star\Results\QS_Stars_4Star_2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91" y="5877272"/>
            <a:ext cx="1424337" cy="8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4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Libya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2214016"/>
            <a:ext cx="4040188" cy="3951288"/>
          </a:xfrm>
        </p:spPr>
        <p:txBody>
          <a:bodyPr/>
          <a:lstStyle/>
          <a:p>
            <a:r>
              <a:rPr lang="en-GB" dirty="0" smtClean="0"/>
              <a:t>Rapid rate of change</a:t>
            </a:r>
          </a:p>
          <a:p>
            <a:endParaRPr lang="en-GB" dirty="0"/>
          </a:p>
          <a:p>
            <a:r>
              <a:rPr lang="en-GB" dirty="0" smtClean="0"/>
              <a:t>Need to rebuild quickly</a:t>
            </a:r>
          </a:p>
          <a:p>
            <a:endParaRPr lang="en-GB" dirty="0"/>
          </a:p>
          <a:p>
            <a:r>
              <a:rPr lang="en-GB" dirty="0" smtClean="0"/>
              <a:t>University - Industry</a:t>
            </a:r>
            <a:br>
              <a:rPr lang="en-GB" dirty="0" smtClean="0"/>
            </a:br>
            <a:r>
              <a:rPr lang="en-GB" dirty="0" smtClean="0"/>
              <a:t>Even more important</a:t>
            </a:r>
          </a:p>
          <a:p>
            <a:endParaRPr lang="en-GB" dirty="0"/>
          </a:p>
          <a:p>
            <a:r>
              <a:rPr lang="en-GB" dirty="0" smtClean="0"/>
              <a:t>Support from government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6" y="2924944"/>
            <a:ext cx="2716239" cy="252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intelligentnutrition.eu/wp-content/uploads/2013/10/Laboratory-Tests-Food-Allergy-Intolerance-3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r="44444" b="9386"/>
          <a:stretch/>
        </p:blipFill>
        <p:spPr bwMode="auto">
          <a:xfrm>
            <a:off x="902919" y="4077072"/>
            <a:ext cx="896614" cy="10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pload.wikimedia.org/wikipedia/commons/7/77/Benghazi_University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6" t="11424" r="33980"/>
          <a:stretch/>
        </p:blipFill>
        <p:spPr bwMode="auto">
          <a:xfrm>
            <a:off x="2339752" y="2276872"/>
            <a:ext cx="1074581" cy="161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3" y="2429446"/>
            <a:ext cx="1071562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8" descr="https://www.hud.ac.uk/media/universityofhuddersfield/content/image/news/newsstories/1403-march2014/in-pagestoryimage/03-taylor-mou-main1.jpg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155575" y="-1485900"/>
            <a:ext cx="48577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 bwMode="auto">
          <a:xfrm>
            <a:off x="0" y="5805264"/>
            <a:ext cx="3995936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0" y="5877272"/>
            <a:ext cx="2133932" cy="82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K:\QS\QS 4 Star\Results\QS_Stars_4Star_201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91" y="5877272"/>
            <a:ext cx="1424337" cy="8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1403489" y="3573016"/>
            <a:ext cx="792088" cy="389744"/>
          </a:xfrm>
          <a:prstGeom prst="straightConnector1">
            <a:avLst/>
          </a:prstGeom>
          <a:noFill/>
          <a:ln w="47625" cap="flat" cmpd="sng" algn="ctr">
            <a:solidFill>
              <a:srgbClr val="003772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932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6" y="2924944"/>
            <a:ext cx="2716239" cy="252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intelligentnutrition.eu/wp-content/uploads/2013/10/Laboratory-Tests-Food-Allergy-Intolerance-3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r="44444" b="9386"/>
          <a:stretch/>
        </p:blipFill>
        <p:spPr bwMode="auto">
          <a:xfrm>
            <a:off x="902919" y="4077072"/>
            <a:ext cx="896614" cy="10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pload.wikimedia.org/wikipedia/commons/7/77/Benghazi_University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6" t="11424" r="33980"/>
          <a:stretch/>
        </p:blipFill>
        <p:spPr bwMode="auto">
          <a:xfrm>
            <a:off x="2339752" y="2276872"/>
            <a:ext cx="1074581" cy="161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528" y="368648"/>
            <a:ext cx="8229600" cy="900112"/>
          </a:xfrm>
        </p:spPr>
        <p:txBody>
          <a:bodyPr/>
          <a:lstStyle/>
          <a:p>
            <a:r>
              <a:rPr lang="en-GB" dirty="0" smtClean="0"/>
              <a:t>Partnerships and Collaboration</a:t>
            </a:r>
            <a:br>
              <a:rPr lang="en-GB" dirty="0" smtClean="0"/>
            </a:br>
            <a:r>
              <a:rPr lang="en-GB" dirty="0"/>
              <a:t>University – Industry</a:t>
            </a:r>
          </a:p>
        </p:txBody>
      </p:sp>
      <p:pic>
        <p:nvPicPr>
          <p:cNvPr id="10" name="Picture 6" descr="http://4vector.com/i/free-vector-united-kingdom-map-clip-art_106574_United_Kingdom_Map_clip_art_hight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92078"/>
            <a:ext cx="23042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26250" r="46563" b="19167"/>
          <a:stretch/>
        </p:blipFill>
        <p:spPr bwMode="auto">
          <a:xfrm>
            <a:off x="7884368" y="2492896"/>
            <a:ext cx="1017343" cy="169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11000" r="62794"/>
          <a:stretch/>
        </p:blipFill>
        <p:spPr bwMode="auto">
          <a:xfrm>
            <a:off x="6523498" y="3954946"/>
            <a:ext cx="107283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-Right Arrow 5"/>
          <p:cNvSpPr/>
          <p:nvPr/>
        </p:nvSpPr>
        <p:spPr bwMode="auto">
          <a:xfrm>
            <a:off x="3707904" y="2924944"/>
            <a:ext cx="3672408" cy="648072"/>
          </a:xfrm>
          <a:prstGeom prst="left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Left-Right Arrow 7"/>
          <p:cNvSpPr/>
          <p:nvPr/>
        </p:nvSpPr>
        <p:spPr bwMode="auto">
          <a:xfrm>
            <a:off x="3995936" y="2708920"/>
            <a:ext cx="3384376" cy="1246026"/>
          </a:xfrm>
          <a:prstGeom prst="left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563888" y="3140968"/>
            <a:ext cx="4176464" cy="0"/>
          </a:xfrm>
          <a:prstGeom prst="straightConnector1">
            <a:avLst/>
          </a:prstGeom>
          <a:noFill/>
          <a:ln w="47625" cap="flat" cmpd="sng" algn="ctr">
            <a:solidFill>
              <a:srgbClr val="003772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907704" y="4602447"/>
            <a:ext cx="4392488" cy="0"/>
          </a:xfrm>
          <a:prstGeom prst="straightConnector1">
            <a:avLst/>
          </a:prstGeom>
          <a:noFill/>
          <a:ln w="47625" cap="flat" cmpd="sng" algn="ctr">
            <a:solidFill>
              <a:srgbClr val="003772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7740352" y="4293096"/>
            <a:ext cx="792088" cy="389744"/>
          </a:xfrm>
          <a:prstGeom prst="straightConnector1">
            <a:avLst/>
          </a:prstGeom>
          <a:noFill/>
          <a:ln w="47625" cap="flat" cmpd="sng" algn="ctr">
            <a:solidFill>
              <a:srgbClr val="003772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1403489" y="3573016"/>
            <a:ext cx="792088" cy="389744"/>
          </a:xfrm>
          <a:prstGeom prst="straightConnector1">
            <a:avLst/>
          </a:prstGeom>
          <a:noFill/>
          <a:ln w="47625" cap="flat" cmpd="sng" algn="ctr">
            <a:solidFill>
              <a:srgbClr val="003772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3" y="2429446"/>
            <a:ext cx="1071562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2cuk.co.uk/wp-content/uploads/2011/10/uk-flag-3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74" y="1952836"/>
            <a:ext cx="93610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0" y="5805264"/>
            <a:ext cx="3995936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0" y="5877272"/>
            <a:ext cx="2133932" cy="82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K:\QS\QS 4 Star\Results\QS_Stars_4Star_2014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91" y="5877272"/>
            <a:ext cx="1424337" cy="8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40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6" y="2924944"/>
            <a:ext cx="2716239" cy="252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intelligentnutrition.eu/wp-content/uploads/2013/10/Laboratory-Tests-Food-Allergy-Intolerance-3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r="44444" b="9386"/>
          <a:stretch/>
        </p:blipFill>
        <p:spPr bwMode="auto">
          <a:xfrm>
            <a:off x="902919" y="4077072"/>
            <a:ext cx="896614" cy="10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pload.wikimedia.org/wikipedia/commons/7/77/Benghazi_University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6" t="11424" r="33980"/>
          <a:stretch/>
        </p:blipFill>
        <p:spPr bwMode="auto">
          <a:xfrm>
            <a:off x="2339752" y="2276872"/>
            <a:ext cx="1074581" cy="161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528" y="368648"/>
            <a:ext cx="8229600" cy="900112"/>
          </a:xfrm>
        </p:spPr>
        <p:txBody>
          <a:bodyPr/>
          <a:lstStyle/>
          <a:p>
            <a:r>
              <a:rPr lang="en-GB" dirty="0" smtClean="0"/>
              <a:t>Partnerships and Collaboration</a:t>
            </a:r>
            <a:br>
              <a:rPr lang="en-GB" dirty="0" smtClean="0"/>
            </a:br>
            <a:r>
              <a:rPr lang="en-GB" dirty="0"/>
              <a:t>University – Industry</a:t>
            </a:r>
          </a:p>
        </p:txBody>
      </p:sp>
      <p:pic>
        <p:nvPicPr>
          <p:cNvPr id="10" name="Picture 6" descr="http://4vector.com/i/free-vector-united-kingdom-map-clip-art_106574_United_Kingdom_Map_clip_art_hight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92078"/>
            <a:ext cx="23042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26250" r="46563" b="19167"/>
          <a:stretch/>
        </p:blipFill>
        <p:spPr bwMode="auto">
          <a:xfrm>
            <a:off x="7884368" y="2492896"/>
            <a:ext cx="1017343" cy="169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11000" r="62794"/>
          <a:stretch/>
        </p:blipFill>
        <p:spPr bwMode="auto">
          <a:xfrm>
            <a:off x="6523498" y="3954946"/>
            <a:ext cx="107283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-Right Arrow 5"/>
          <p:cNvSpPr/>
          <p:nvPr/>
        </p:nvSpPr>
        <p:spPr bwMode="auto">
          <a:xfrm>
            <a:off x="3707904" y="2924944"/>
            <a:ext cx="3672408" cy="648072"/>
          </a:xfrm>
          <a:prstGeom prst="left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Left-Right Arrow 7"/>
          <p:cNvSpPr/>
          <p:nvPr/>
        </p:nvSpPr>
        <p:spPr bwMode="auto">
          <a:xfrm>
            <a:off x="3347864" y="2924944"/>
            <a:ext cx="3384376" cy="1246026"/>
          </a:xfrm>
          <a:prstGeom prst="left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5A84"/>
                </a:solidFill>
                <a:effectLst/>
              </a:rPr>
              <a:t>UKTI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 smtClean="0">
                <a:solidFill>
                  <a:srgbClr val="005A84"/>
                </a:solidFill>
              </a:rPr>
              <a:t>British Council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5A84"/>
                </a:solidFill>
                <a:effectLst/>
              </a:rPr>
              <a:t>Ministries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 smtClean="0">
                <a:solidFill>
                  <a:srgbClr val="005A84"/>
                </a:solidFill>
              </a:rPr>
              <a:t>Governments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05A84"/>
              </a:solidFill>
              <a:effectLst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563888" y="3140968"/>
            <a:ext cx="4176464" cy="0"/>
          </a:xfrm>
          <a:prstGeom prst="straightConnector1">
            <a:avLst/>
          </a:prstGeom>
          <a:noFill/>
          <a:ln w="47625" cap="flat" cmpd="sng" algn="ctr">
            <a:solidFill>
              <a:srgbClr val="003772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907704" y="4602447"/>
            <a:ext cx="4392488" cy="0"/>
          </a:xfrm>
          <a:prstGeom prst="straightConnector1">
            <a:avLst/>
          </a:prstGeom>
          <a:noFill/>
          <a:ln w="47625" cap="flat" cmpd="sng" algn="ctr">
            <a:solidFill>
              <a:srgbClr val="003772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3" y="2429446"/>
            <a:ext cx="1071562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24" y="1967731"/>
            <a:ext cx="1750228" cy="111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7740352" y="4293096"/>
            <a:ext cx="792088" cy="389744"/>
          </a:xfrm>
          <a:prstGeom prst="straightConnector1">
            <a:avLst/>
          </a:prstGeom>
          <a:noFill/>
          <a:ln w="47625" cap="flat" cmpd="sng" algn="ctr">
            <a:solidFill>
              <a:srgbClr val="003772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1403489" y="3573016"/>
            <a:ext cx="792088" cy="389744"/>
          </a:xfrm>
          <a:prstGeom prst="straightConnector1">
            <a:avLst/>
          </a:prstGeom>
          <a:noFill/>
          <a:ln w="47625" cap="flat" cmpd="sng" algn="ctr">
            <a:solidFill>
              <a:srgbClr val="003772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0" y="5805264"/>
            <a:ext cx="3995936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0" y="5877272"/>
            <a:ext cx="2133932" cy="82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K:\QS\QS 4 Star\Results\QS_Stars_4Star_2014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91" y="5877272"/>
            <a:ext cx="1424337" cy="8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2cuk.co.uk/wp-content/uploads/2011/10/uk-flag-3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74" y="1952836"/>
            <a:ext cx="93610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7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6" y="2924944"/>
            <a:ext cx="2716239" cy="252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intelligentnutrition.eu/wp-content/uploads/2013/10/Laboratory-Tests-Food-Allergy-Intolerance-3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r="44444" b="9386"/>
          <a:stretch/>
        </p:blipFill>
        <p:spPr bwMode="auto">
          <a:xfrm>
            <a:off x="902919" y="4077072"/>
            <a:ext cx="896614" cy="10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pload.wikimedia.org/wikipedia/commons/7/77/Benghazi_University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6" t="11424" r="33980"/>
          <a:stretch/>
        </p:blipFill>
        <p:spPr bwMode="auto">
          <a:xfrm>
            <a:off x="2339752" y="2276872"/>
            <a:ext cx="1074581" cy="161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528" y="368648"/>
            <a:ext cx="8229600" cy="900112"/>
          </a:xfrm>
        </p:spPr>
        <p:txBody>
          <a:bodyPr/>
          <a:lstStyle/>
          <a:p>
            <a:r>
              <a:rPr lang="en-GB" dirty="0" smtClean="0"/>
              <a:t>Partnerships and Collaboration</a:t>
            </a:r>
            <a:br>
              <a:rPr lang="en-GB" dirty="0" smtClean="0"/>
            </a:br>
            <a:r>
              <a:rPr lang="en-GB" dirty="0" smtClean="0"/>
              <a:t>An Example</a:t>
            </a:r>
            <a:endParaRPr lang="en-GB" dirty="0"/>
          </a:p>
        </p:txBody>
      </p:sp>
      <p:pic>
        <p:nvPicPr>
          <p:cNvPr id="10" name="Picture 6" descr="http://4vector.com/i/free-vector-united-kingdom-map-clip-art_106574_United_Kingdom_Map_clip_art_hight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92078"/>
            <a:ext cx="23042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26250" r="46563" b="19167"/>
          <a:stretch/>
        </p:blipFill>
        <p:spPr bwMode="auto">
          <a:xfrm>
            <a:off x="7884368" y="2492896"/>
            <a:ext cx="1017343" cy="169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11000" r="62794"/>
          <a:stretch/>
        </p:blipFill>
        <p:spPr bwMode="auto">
          <a:xfrm>
            <a:off x="6523498" y="3954946"/>
            <a:ext cx="107283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-Right Arrow 5"/>
          <p:cNvSpPr/>
          <p:nvPr/>
        </p:nvSpPr>
        <p:spPr bwMode="auto">
          <a:xfrm>
            <a:off x="3707904" y="2924944"/>
            <a:ext cx="3672408" cy="648072"/>
          </a:xfrm>
          <a:prstGeom prst="left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Left-Right Arrow 7"/>
          <p:cNvSpPr/>
          <p:nvPr/>
        </p:nvSpPr>
        <p:spPr bwMode="auto">
          <a:xfrm>
            <a:off x="3347864" y="2924944"/>
            <a:ext cx="3384376" cy="1246026"/>
          </a:xfrm>
          <a:prstGeom prst="left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563888" y="3140968"/>
            <a:ext cx="4176464" cy="0"/>
          </a:xfrm>
          <a:prstGeom prst="straightConnector1">
            <a:avLst/>
          </a:prstGeom>
          <a:noFill/>
          <a:ln w="47625" cap="flat" cmpd="sng" algn="ctr">
            <a:solidFill>
              <a:srgbClr val="003772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907704" y="4602447"/>
            <a:ext cx="4392488" cy="0"/>
          </a:xfrm>
          <a:prstGeom prst="straightConnector1">
            <a:avLst/>
          </a:prstGeom>
          <a:noFill/>
          <a:ln w="47625" cap="flat" cmpd="sng" algn="ctr">
            <a:solidFill>
              <a:srgbClr val="003772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3" y="2429446"/>
            <a:ext cx="1071562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eft-Right Arrow 13"/>
          <p:cNvSpPr/>
          <p:nvPr/>
        </p:nvSpPr>
        <p:spPr bwMode="auto">
          <a:xfrm>
            <a:off x="3131840" y="2924944"/>
            <a:ext cx="3384376" cy="1246026"/>
          </a:xfrm>
          <a:prstGeom prst="left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5A84"/>
                </a:solidFill>
                <a:effectLst/>
              </a:rPr>
              <a:t>Over 100 forensic scientists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b="1" dirty="0" smtClean="0">
                <a:solidFill>
                  <a:srgbClr val="005A84"/>
                </a:solidFill>
              </a:rPr>
              <a:t>Partnership between university and industry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GB" b="1" dirty="0" smtClean="0">
              <a:solidFill>
                <a:srgbClr val="005A84"/>
              </a:solidFill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b="1" dirty="0" smtClean="0">
                <a:solidFill>
                  <a:srgbClr val="005A84"/>
                </a:solidFill>
              </a:rPr>
              <a:t>12 graduates will return for PhD</a:t>
            </a:r>
            <a:endParaRPr lang="en-GB" b="1" dirty="0">
              <a:solidFill>
                <a:srgbClr val="005A84"/>
              </a:solidFill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b="1" dirty="0" smtClean="0">
                <a:solidFill>
                  <a:srgbClr val="005A84"/>
                </a:solidFill>
              </a:rPr>
              <a:t>Consultancy on laboratory design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rgbClr val="005A84"/>
              </a:solidFill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solidFill>
                <a:srgbClr val="005A84"/>
              </a:solidFill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solidFill>
                <a:srgbClr val="005A84"/>
              </a:solidFill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rgbClr val="005A84"/>
              </a:solidFill>
              <a:effectLst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7740352" y="4293096"/>
            <a:ext cx="792088" cy="389744"/>
          </a:xfrm>
          <a:prstGeom prst="straightConnector1">
            <a:avLst/>
          </a:prstGeom>
          <a:noFill/>
          <a:ln w="47625" cap="flat" cmpd="sng" algn="ctr">
            <a:solidFill>
              <a:srgbClr val="003772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1403489" y="3573016"/>
            <a:ext cx="792088" cy="389744"/>
          </a:xfrm>
          <a:prstGeom prst="straightConnector1">
            <a:avLst/>
          </a:prstGeom>
          <a:noFill/>
          <a:ln w="47625" cap="flat" cmpd="sng" algn="ctr">
            <a:solidFill>
              <a:srgbClr val="003772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0" y="5805264"/>
            <a:ext cx="3995936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0" y="5877272"/>
            <a:ext cx="2133932" cy="82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K:\QS\QS 4 Star\Results\QS_Stars_4Star_201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91" y="5877272"/>
            <a:ext cx="1424337" cy="8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2cuk.co.uk/wp-content/uploads/2011/10/uk-flag-3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74" y="1952836"/>
            <a:ext cx="93610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29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06104"/>
            <a:ext cx="4040188" cy="3951288"/>
          </a:xfrm>
        </p:spPr>
        <p:txBody>
          <a:bodyPr/>
          <a:lstStyle/>
          <a:p>
            <a:r>
              <a:rPr lang="en-GB" sz="2000" dirty="0" smtClean="0"/>
              <a:t>Happened at the height of the unrest</a:t>
            </a:r>
          </a:p>
          <a:p>
            <a:r>
              <a:rPr lang="en-GB" sz="2000" dirty="0" smtClean="0"/>
              <a:t>Travel to Libya for us was almost impossible</a:t>
            </a:r>
          </a:p>
          <a:p>
            <a:r>
              <a:rPr lang="en-GB" sz="2000" dirty="0" smtClean="0"/>
              <a:t>Flow of funds to students dried up - many experienced severe difficulties</a:t>
            </a:r>
          </a:p>
          <a:p>
            <a:r>
              <a:rPr lang="en-GB" sz="2000" dirty="0" smtClean="0"/>
              <a:t>Students very distressed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06104"/>
            <a:ext cx="4041775" cy="3951288"/>
          </a:xfrm>
        </p:spPr>
        <p:txBody>
          <a:bodyPr/>
          <a:lstStyle/>
          <a:p>
            <a:r>
              <a:rPr lang="en-GB" sz="2000" dirty="0" smtClean="0"/>
              <a:t>Embassy and Home Office were very supportive</a:t>
            </a:r>
          </a:p>
          <a:p>
            <a:r>
              <a:rPr lang="en-GB" sz="2000" dirty="0" smtClean="0"/>
              <a:t>A great opportunity to contribute to the future of the emerging Libya</a:t>
            </a:r>
          </a:p>
          <a:p>
            <a:r>
              <a:rPr lang="en-GB" sz="2000" dirty="0" smtClean="0"/>
              <a:t>Were eventually able to hold a graduation ceremony in </a:t>
            </a:r>
            <a:r>
              <a:rPr lang="en-GB" sz="2000" dirty="0" smtClean="0"/>
              <a:t>Libya</a:t>
            </a:r>
            <a:br>
              <a:rPr lang="en-GB" sz="2000" dirty="0" smtClean="0"/>
            </a:br>
            <a:r>
              <a:rPr lang="en-GB" sz="2000" dirty="0" smtClean="0"/>
              <a:t>(Tripoli)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0" y="5805264"/>
            <a:ext cx="3995936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0" y="5877272"/>
            <a:ext cx="2133932" cy="82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K:\QS\QS 4 Star\Results\QS_Stars_4Star_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91" y="5877272"/>
            <a:ext cx="1424337" cy="8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4505" y="1988840"/>
            <a:ext cx="5537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University – University – Industry – Industry</a:t>
            </a:r>
          </a:p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Governments / Ministries / Agencies</a:t>
            </a:r>
            <a:endParaRPr lang="en-GB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55685"/>
      </p:ext>
    </p:extLst>
  </p:cSld>
  <p:clrMapOvr>
    <a:masterClrMapping/>
  </p:clrMapOvr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1489</TotalTime>
  <Words>177</Words>
  <Application>Microsoft Office PowerPoint</Application>
  <PresentationFormat>On-screen Show (4:3)</PresentationFormat>
  <Paragraphs>64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PowerPoint Presentation</vt:lpstr>
      <vt:lpstr>Partnerships and Collaborations University – Industry</vt:lpstr>
      <vt:lpstr>How do we do this?</vt:lpstr>
      <vt:lpstr>3M Buckley Innovation Centre</vt:lpstr>
      <vt:lpstr>In Libya</vt:lpstr>
      <vt:lpstr>Partnerships and Collaboration University – Industry</vt:lpstr>
      <vt:lpstr>Partnerships and Collaboration University – Industry</vt:lpstr>
      <vt:lpstr>Partnerships and Collaboration An Example</vt:lpstr>
      <vt:lpstr>Lessons</vt:lpstr>
      <vt:lpstr>Thanks!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Administrator</cp:lastModifiedBy>
  <cp:revision>74</cp:revision>
  <dcterms:created xsi:type="dcterms:W3CDTF">2012-10-10T08:25:01Z</dcterms:created>
  <dcterms:modified xsi:type="dcterms:W3CDTF">2014-06-04T10:00:25Z</dcterms:modified>
</cp:coreProperties>
</file>